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9" r:id="rId2"/>
    <p:sldId id="334" r:id="rId3"/>
    <p:sldId id="321" r:id="rId4"/>
    <p:sldId id="297" r:id="rId5"/>
    <p:sldId id="296" r:id="rId6"/>
    <p:sldId id="298" r:id="rId7"/>
    <p:sldId id="370" r:id="rId8"/>
    <p:sldId id="299" r:id="rId9"/>
    <p:sldId id="310" r:id="rId10"/>
    <p:sldId id="371" r:id="rId11"/>
    <p:sldId id="372" r:id="rId12"/>
    <p:sldId id="373" r:id="rId13"/>
    <p:sldId id="376" r:id="rId14"/>
    <p:sldId id="374" r:id="rId15"/>
    <p:sldId id="375" r:id="rId16"/>
    <p:sldId id="309" r:id="rId17"/>
    <p:sldId id="384" r:id="rId18"/>
    <p:sldId id="385" r:id="rId19"/>
    <p:sldId id="386" r:id="rId20"/>
    <p:sldId id="388" r:id="rId21"/>
    <p:sldId id="387" r:id="rId22"/>
    <p:sldId id="341" r:id="rId23"/>
    <p:sldId id="390" r:id="rId24"/>
    <p:sldId id="391" r:id="rId25"/>
    <p:sldId id="392" r:id="rId26"/>
    <p:sldId id="393" r:id="rId27"/>
    <p:sldId id="394" r:id="rId28"/>
    <p:sldId id="305" r:id="rId29"/>
    <p:sldId id="320" r:id="rId30"/>
    <p:sldId id="377" r:id="rId31"/>
    <p:sldId id="379" r:id="rId32"/>
    <p:sldId id="303" r:id="rId33"/>
    <p:sldId id="378" r:id="rId34"/>
    <p:sldId id="380" r:id="rId35"/>
    <p:sldId id="307" r:id="rId36"/>
    <p:sldId id="381" r:id="rId37"/>
    <p:sldId id="335" r:id="rId38"/>
    <p:sldId id="382" r:id="rId39"/>
    <p:sldId id="383" r:id="rId40"/>
    <p:sldId id="330" r:id="rId41"/>
    <p:sldId id="332" r:id="rId42"/>
    <p:sldId id="333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D0E2"/>
    <a:srgbClr val="666666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6" autoAdjust="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323" y="-10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41AF-BA48-415F-B820-417F5648A8FC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0C6C0-A4F9-4BB8-B0F0-0F09C5B19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4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7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3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11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95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69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24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428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627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379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30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B6F737D-DEA3-446C-AF6C-98593EE9F190}" type="slidenum">
              <a:rPr lang="ru-RU" altLang="ru-RU"/>
              <a:pPr/>
              <a:t>42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55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717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85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656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74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410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08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216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7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1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664794" y="0"/>
            <a:ext cx="8527206" cy="6858000"/>
          </a:xfrm>
          <a:custGeom>
            <a:avLst/>
            <a:gdLst>
              <a:gd name="connsiteX0" fmla="*/ 2971144 w 8527206"/>
              <a:gd name="connsiteY0" fmla="*/ 0 h 6858000"/>
              <a:gd name="connsiteX1" fmla="*/ 7752484 w 8527206"/>
              <a:gd name="connsiteY1" fmla="*/ 0 h 6858000"/>
              <a:gd name="connsiteX2" fmla="*/ 7863964 w 8527206"/>
              <a:gd name="connsiteY2" fmla="*/ 173070 h 6858000"/>
              <a:gd name="connsiteX3" fmla="*/ 8367759 w 8527206"/>
              <a:gd name="connsiteY3" fmla="*/ 1196300 h 6858000"/>
              <a:gd name="connsiteX4" fmla="*/ 8527206 w 8527206"/>
              <a:gd name="connsiteY4" fmla="*/ 1631659 h 6858000"/>
              <a:gd name="connsiteX5" fmla="*/ 8527206 w 8527206"/>
              <a:gd name="connsiteY5" fmla="*/ 6858000 h 6858000"/>
              <a:gd name="connsiteX6" fmla="*/ 1968306 w 8527206"/>
              <a:gd name="connsiteY6" fmla="*/ 6858000 h 6858000"/>
              <a:gd name="connsiteX7" fmla="*/ 1963205 w 8527206"/>
              <a:gd name="connsiteY7" fmla="*/ 6855630 h 6858000"/>
              <a:gd name="connsiteX8" fmla="*/ 1098144 w 8527206"/>
              <a:gd name="connsiteY8" fmla="*/ 6340068 h 6858000"/>
              <a:gd name="connsiteX9" fmla="*/ 430707 w 8527206"/>
              <a:gd name="connsiteY9" fmla="*/ 5690993 h 6858000"/>
              <a:gd name="connsiteX10" fmla="*/ 561 w 8527206"/>
              <a:gd name="connsiteY10" fmla="*/ 4468699 h 6858000"/>
              <a:gd name="connsiteX11" fmla="*/ 47377 w 8527206"/>
              <a:gd name="connsiteY11" fmla="*/ 3944319 h 6858000"/>
              <a:gd name="connsiteX12" fmla="*/ 62248 w 8527206"/>
              <a:gd name="connsiteY12" fmla="*/ 3832572 h 6858000"/>
              <a:gd name="connsiteX13" fmla="*/ 108969 w 8527206"/>
              <a:gd name="connsiteY13" fmla="*/ 3658898 h 6858000"/>
              <a:gd name="connsiteX14" fmla="*/ 139210 w 8527206"/>
              <a:gd name="connsiteY14" fmla="*/ 3591318 h 6858000"/>
              <a:gd name="connsiteX15" fmla="*/ 486668 w 8527206"/>
              <a:gd name="connsiteY15" fmla="*/ 2814496 h 6858000"/>
              <a:gd name="connsiteX16" fmla="*/ 1140836 w 8527206"/>
              <a:gd name="connsiteY16" fmla="*/ 1857357 h 6858000"/>
              <a:gd name="connsiteX17" fmla="*/ 2283959 w 8527206"/>
              <a:gd name="connsiteY17" fmla="*/ 615316 h 6858000"/>
              <a:gd name="connsiteX18" fmla="*/ 2889393 w 8527206"/>
              <a:gd name="connsiteY18" fmla="*/ 66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27206" h="6858000">
                <a:moveTo>
                  <a:pt x="2971144" y="0"/>
                </a:moveTo>
                <a:lnTo>
                  <a:pt x="7752484" y="0"/>
                </a:lnTo>
                <a:lnTo>
                  <a:pt x="7863964" y="173070"/>
                </a:lnTo>
                <a:cubicBezTo>
                  <a:pt x="8062644" y="498922"/>
                  <a:pt x="8227177" y="842128"/>
                  <a:pt x="8367759" y="1196300"/>
                </a:cubicBezTo>
                <a:lnTo>
                  <a:pt x="8527206" y="1631659"/>
                </a:lnTo>
                <a:lnTo>
                  <a:pt x="8527206" y="6858000"/>
                </a:lnTo>
                <a:lnTo>
                  <a:pt x="1968306" y="6858000"/>
                </a:lnTo>
                <a:lnTo>
                  <a:pt x="1963205" y="6855630"/>
                </a:lnTo>
                <a:cubicBezTo>
                  <a:pt x="1660296" y="6708000"/>
                  <a:pt x="1369305" y="6540949"/>
                  <a:pt x="1098144" y="6340068"/>
                </a:cubicBezTo>
                <a:cubicBezTo>
                  <a:pt x="846763" y="6153646"/>
                  <a:pt x="618854" y="5943079"/>
                  <a:pt x="430707" y="5690993"/>
                </a:cubicBezTo>
                <a:cubicBezTo>
                  <a:pt x="160576" y="5328514"/>
                  <a:pt x="10446" y="4923475"/>
                  <a:pt x="561" y="4468699"/>
                </a:cubicBezTo>
                <a:cubicBezTo>
                  <a:pt x="-3349" y="4292282"/>
                  <a:pt x="13298" y="4117477"/>
                  <a:pt x="47377" y="3944319"/>
                </a:cubicBezTo>
                <a:cubicBezTo>
                  <a:pt x="54591" y="3907531"/>
                  <a:pt x="57532" y="3870032"/>
                  <a:pt x="62248" y="3832572"/>
                </a:cubicBezTo>
                <a:cubicBezTo>
                  <a:pt x="77858" y="3774545"/>
                  <a:pt x="93468" y="3716519"/>
                  <a:pt x="108969" y="3658898"/>
                </a:cubicBezTo>
                <a:cubicBezTo>
                  <a:pt x="119050" y="3636370"/>
                  <a:pt x="131522" y="3614925"/>
                  <a:pt x="139210" y="3591318"/>
                </a:cubicBezTo>
                <a:cubicBezTo>
                  <a:pt x="227692" y="3320526"/>
                  <a:pt x="347049" y="3062829"/>
                  <a:pt x="486668" y="2814496"/>
                </a:cubicBezTo>
                <a:cubicBezTo>
                  <a:pt x="676736" y="2476606"/>
                  <a:pt x="899048" y="2160010"/>
                  <a:pt x="1140836" y="1857357"/>
                </a:cubicBezTo>
                <a:cubicBezTo>
                  <a:pt x="1492243" y="1416226"/>
                  <a:pt x="1878074" y="1006548"/>
                  <a:pt x="2283959" y="615316"/>
                </a:cubicBezTo>
                <a:cubicBezTo>
                  <a:pt x="2480507" y="426033"/>
                  <a:pt x="2681614" y="242218"/>
                  <a:pt x="2889393" y="66398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2331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36103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5205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94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96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28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37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8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53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47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1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3198-D055-4F9F-90B3-4317C42791B3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63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0651" y="1964879"/>
            <a:ext cx="10365897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ДЕЯТЕЛЬНОСТИ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РЕГИОНАЛЬНОЙ СИСТЕМЫ ПРОФИЛАКТИКИ НЕЗАКОННОГО ПОТРЕБЛЕНИЯ НАРКОТИЧЕСКИХ СРЕДСТВ И ПСИХОТРОПНЫХ ВЕЩЕСТВ, НАРКОМАНИИ И ТОКСИКОМАНИИ 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ea typeface="Titillium Light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760369" y="5438274"/>
            <a:ext cx="2995863" cy="24065"/>
          </a:xfrm>
          <a:prstGeom prst="line">
            <a:avLst/>
          </a:prstGeom>
          <a:ln w="25400">
            <a:solidFill>
              <a:srgbClr val="4ED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93305" y="5588277"/>
            <a:ext cx="4632158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400" spc="200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Шубкина Олеся Викторовна, директор областного государственного казенного учреждения «Центр профилактики наркомании»</a:t>
            </a:r>
            <a:endParaRPr lang="en-US" sz="1400" spc="200" dirty="0">
              <a:latin typeface="Times New Roman" panose="02020603050405020304" pitchFamily="18" charset="0"/>
              <a:ea typeface="Titillium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D:\Раб.стол\Согласование_конкурс_журналистики_Пакет_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71" y="249012"/>
            <a:ext cx="3307680" cy="109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\\server\Общие документы ЦПН\отдел мониторинга\Анна Александровна\Логотипы\Logo_Ц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06" y="334296"/>
            <a:ext cx="1010786" cy="92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4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0" t="208" r="18516" b="1"/>
          <a:stretch/>
        </p:blipFill>
        <p:spPr>
          <a:xfrm>
            <a:off x="53930" y="0"/>
            <a:ext cx="3307108" cy="6843704"/>
          </a:xfrm>
        </p:spPr>
      </p:pic>
      <p:sp>
        <p:nvSpPr>
          <p:cNvPr id="3" name="Прямоугольник 2"/>
          <p:cNvSpPr/>
          <p:nvPr/>
        </p:nvSpPr>
        <p:spPr>
          <a:xfrm>
            <a:off x="3688431" y="1689105"/>
            <a:ext cx="8176175" cy="2186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400" dirty="0" smtClean="0">
              <a:effectLst/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Чтобы в образовательных организациях муниципального образования, в рамках «наркопостов-постов здоровья+»  была информация (визитка) о Вас как региональном специалисте ОГКУ «Центр профилактики наркомании».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69167" y="304375"/>
            <a:ext cx="8574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деятельности специалиста региональной системы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9167" y="2861080"/>
            <a:ext cx="832585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b="1" spc="1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b="1" spc="1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0" name="Рисунок 55" descr="bigstock__d_red_exclamation_mark_on_whi_18984152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840" y="940804"/>
            <a:ext cx="769983" cy="102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561951" y="1187083"/>
            <a:ext cx="117521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 descr="D:\Раб.стол\unname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23" y="4634175"/>
            <a:ext cx="11176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893009" y="4399890"/>
            <a:ext cx="70504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ЕСЛИ РЕГИОНАЛЬНЫЙ СПЕЦИАЛИСТ НЕ ЯВЛЯЕТСЯ СЕКРЕТАРЕМ МУНИЦИПАЛЬНОЙ АНТИНАРКОТИЧЕСКОЙ КОМИССИИ, ТО ОН РАБОТАЕТ В С СЕКРЕТАРЕМ В СВЯЗКЕ И ЯВЛЯЕТСЯ ЕГО НЕПОСРЕДСТВЕННЫМ ПОМОЩНИКОМ!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1009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635742"/>
            <a:ext cx="111556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Региональному 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специалисту необходимо  сформировать реестр всех образовательных организаций, расположенных на территории муниципального образования, в том числе профессиональные образовательные организации (ссузы) при наличии и (вузы) при наличии, в разрезе поселений.</a:t>
            </a:r>
            <a:endParaRPr lang="ru-RU" sz="2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t="19772" r="19796" b="8366"/>
          <a:stretch/>
        </p:blipFill>
        <p:spPr bwMode="auto">
          <a:xfrm>
            <a:off x="638810" y="2976880"/>
            <a:ext cx="10974070" cy="3576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44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522857" cy="5838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ПРОВЕСТИ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течение календарного года региональный специалист должен посетить все образовательные организации, расположенные на территории муниципального образования, провести мероприятия во всех поселениях, в том числе отдаленных.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866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522857" cy="6345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СДЕЛАТЬ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Совместно с образовательными организациями, в рамках «наркопостов-постов здоровья+», запланировать и включить в план профилактической работы на учебный год Ваши профилактические мероприятия. </a:t>
            </a:r>
          </a:p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это может быть отдельный совместный план профилактических мероприятий в разрезе образовательных организаций, утвержденный управлением образования и спущенный в муниципальные образовательные организации.</a:t>
            </a:r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725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Раб.стол\depositphotos_62067887-stock-photo-person-with-word-pl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30" y="164118"/>
            <a:ext cx="1901370" cy="18932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62309" y="0"/>
            <a:ext cx="10639519" cy="6931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линии регионального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быть направлены на информирование: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действии и последствиях употребления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ПАВ  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причинах и формах развития зависимости от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ПАВ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масштабах распространения наркомании в стране, в регионе, в муниципальном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образовании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юридической ответственности за действия, связанные с потреблением наркотических средств и их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распространением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давлении, которое оказывают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СМИ,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рекламирующие табак, спиртные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напитки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влиянии, которое оказывают социальные сети и сеть Интернет, использующие методы скрытой пропаганды потребления наркотиков и вовлечения их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распространение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манипуляциях, используемых в рекламе табака и спиртных напитков,</a:t>
            </a:r>
            <a:endParaRPr lang="ru-RU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342265" algn="just">
              <a:spcBef>
                <a:spcPts val="600"/>
              </a:spcBef>
              <a:spcAft>
                <a:spcPts val="0"/>
              </a:spcAft>
            </a:pP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способах противостояния прямому давлению сверстников, побуждающих курить, пить или принимать наркотики.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2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522857" cy="425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/>
              <a:t>Внедрять на территории муниципального образования новые, современные формы профилактических мероприятий, в интересной и доступной форме доносить информацию до целевой аудитории, активно использовать проектные подходы в профилактике.</a:t>
            </a:r>
            <a:endParaRPr lang="ru-RU" sz="3600" dirty="0"/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45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r="15252"/>
          <a:stretch/>
        </p:blipFill>
        <p:spPr>
          <a:xfrm>
            <a:off x="0" y="420327"/>
            <a:ext cx="3689218" cy="4898361"/>
          </a:xfrm>
        </p:spPr>
      </p:pic>
      <p:sp>
        <p:nvSpPr>
          <p:cNvPr id="5" name="Прямоугольник 4"/>
          <p:cNvSpPr/>
          <p:nvPr/>
        </p:nvSpPr>
        <p:spPr>
          <a:xfrm>
            <a:off x="3639547" y="323344"/>
            <a:ext cx="764607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 smtClean="0"/>
          </a:p>
          <a:p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9547" y="732817"/>
            <a:ext cx="787089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 </a:t>
            </a:r>
          </a:p>
          <a:p>
            <a:pPr algn="just"/>
            <a:r>
              <a:rPr lang="ru-RU" sz="3200" b="1" dirty="0">
                <a:solidFill>
                  <a:srgbClr val="FF0000"/>
                </a:solidFill>
              </a:rPr>
              <a:t>ЗАПРЕЩЕНО</a:t>
            </a:r>
            <a:r>
              <a:rPr lang="ru-RU" sz="3200" b="1" dirty="0"/>
              <a:t> при проведении мероприятий ЧИТАТЬ С ЛИСТОЧКА, в этот момент сразу падает авторитет лектора в глазах подростков и молодежи.</a:t>
            </a:r>
            <a:endParaRPr lang="ru-RU" sz="3200" dirty="0"/>
          </a:p>
          <a:p>
            <a:pPr algn="just"/>
            <a:r>
              <a:rPr lang="ru-RU" sz="3200" b="1" dirty="0"/>
              <a:t> </a:t>
            </a:r>
            <a:endParaRPr lang="ru-RU" sz="3200" dirty="0"/>
          </a:p>
          <a:p>
            <a:pPr algn="just"/>
            <a:r>
              <a:rPr lang="ru-RU" sz="3200" b="1" dirty="0"/>
              <a:t>Региональный специалист ДОЛЖЕН наизусть владеть материалом!</a:t>
            </a:r>
            <a:endParaRPr lang="ru-RU" sz="3200" dirty="0"/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255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2309" y="232805"/>
            <a:ext cx="1073126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 1 ТЕХНИЧЕСКОГО ЗАДАНИЯ К КОНТРАКТУ</a:t>
            </a:r>
          </a:p>
          <a:p>
            <a:pPr algn="ctr"/>
            <a:endParaRPr lang="ru-R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Индивидуальное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консультирование несовершеннолетних детей «группы риска» и молодежи, состоящих на учете в комиссии по делам несовершеннолетних и защите их прав, условно осужденных, проживающих в условиях семейного неблагополучия. Составление плана индивидуальной профилактической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Мероприятие в рамках исполнения данного пункта включает в себя индивидуальную работу с несовершеннолетними и молодежью, состоящими на учете банке данных по линии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КДНиЗП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(наркотики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алкоголь, одурманивающие вещества), условно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осужденные,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попавшие в поле зрение правоохранительных органов (на основании информационных сообщений от УНК ГУ МВД России по Иркутской области). 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проводятся в системе и не сводятся к разовой встрече. Формируется план индивидуальной профилактической работы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/>
              <a:t>Для формирования плана проводится первичная консультация, сбор анамнеза, выяснение причин и условий, способствующих совершению правонарушению.</a:t>
            </a:r>
            <a:endParaRPr lang="ru-RU" sz="2400" dirty="0"/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D:\Раб.стол\depositphotos_62067887-stock-photo-person-with-word-pl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031" y="5645660"/>
            <a:ext cx="1108238" cy="1108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40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691" y="448966"/>
            <a:ext cx="77522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групповых тренингов с несовершеннолетними детьми «группы  риска» и молодежью (состоящие на учете в комиссии по делам несовершеннолетних и защите их прав, условно осужденные, проживающие в условиях семейного неблагополучия)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помощь региональным специалистам по проведению профилактических тренингов  методическое пособие по формированию навыков здорового образа жизни у подростков «Все, что тебя касается», сборник «Игры и упражнения для тренингов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/>
              <a:t> </a:t>
            </a:r>
            <a:endParaRPr lang="ru-RU" sz="2400" dirty="0"/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1" t="11187" r="42162"/>
          <a:stretch/>
        </p:blipFill>
        <p:spPr bwMode="auto">
          <a:xfrm>
            <a:off x="8522898" y="517586"/>
            <a:ext cx="3378284" cy="49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9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3209" y="405834"/>
            <a:ext cx="87011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индивидуальной работы с родителями, законными представителями подростков «группы риска», состоящих на учете в комиссии по делам несовершеннолетних и защите их прав, условно осужденных, проживающих в условиях семейного неблагополучия.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Проводится первичная консультация, сбор анамнеза, выяснение причин и условий, способствующих совершению правонарушения их ребенком, оценка уровня взаимоотношений в семье, есть ли контакт с ребенком, с какими проблемами они сталкиваются в процессе воспитания и занимаются ли родители вообще его воспитанием.</a:t>
            </a:r>
          </a:p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 помощь разработано методическое пособие «Родительская компетентность как средство профилактики зависимых форм поведения». 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D:\Раб.стол\gqbjckq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938" y="3945602"/>
            <a:ext cx="4228395" cy="281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6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5915" y="386911"/>
            <a:ext cx="109485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 специалистов региональной системы обеспечена в рамках </a:t>
            </a:r>
            <a:endParaRPr lang="ru-RU" sz="35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379" y="1772804"/>
            <a:ext cx="102202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ПОДПРОГРАММЫ «Комплексные меры профилактики злоупотребления наркотическими средствами, токсическими и психотропными веществами» 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- 2024 годы ГОСУДАРСТВЕННОЙ ПРОГРАММЫ Иркутской области «Молодежная политика» на 2019 - 2024 годы, утвержденной постановлением Правительства Иркутской области  от 1 ноября 2018 года № 797-пп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0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691" y="448966"/>
            <a:ext cx="7752271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 ТЕХНИЧЕСКОГО ЗАДАНИЯ 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КОНТРАКТУ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тренингов по профилактике незаконного потребления наркотических средств и психотропных веществ, наркомании и других социально-негативных явлений, формированию приоритетов здорового образа жизни для подростков и молодежи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Профилактический тренинг, направлен на формирование определенных жизненных навыков и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один тренинг,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на какой-то один навык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уровня стрессоустойчивости, развитие навыков коммуникации, развитие навыка преодоления группового давления, умение сказать «нет», целеполагание, умение распознавать свои эмоции, управление эмоциями, критическое мышление, жизненные ценности, умение разрешать конфликты и другие.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1" t="11187" r="42162"/>
          <a:stretch/>
        </p:blipFill>
        <p:spPr bwMode="auto">
          <a:xfrm>
            <a:off x="8522898" y="517586"/>
            <a:ext cx="3378284" cy="49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25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500" b="1" dirty="0"/>
              <a:t>ПУНКТ 3 ТЕХНИЧЕСКОГО ЗАДАНИЯ К КОНТРАКТУ</a:t>
            </a:r>
            <a:r>
              <a:rPr lang="ru-RU" sz="2500" dirty="0"/>
              <a:t/>
            </a:r>
            <a:br>
              <a:rPr lang="ru-RU" sz="2500" dirty="0"/>
            </a:br>
            <a:r>
              <a:rPr lang="ru-RU" sz="2500" i="1" dirty="0"/>
              <a:t>Проведение информационно-разъяснительных лекций, бесед, кинолекториев, викторин, флешмобов, дискуссий, интерактивных игр, ток-шоу, брейн-рингов, мастер-классов и иных форм</a:t>
            </a:r>
            <a:r>
              <a:rPr lang="ru-RU" sz="2500" dirty="0"/>
              <a:t/>
            </a:r>
            <a:br>
              <a:rPr lang="ru-RU" sz="2500" dirty="0"/>
            </a:br>
            <a:endParaRPr lang="ru-RU" sz="25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Рекомендуемы формы мероприятий к использованию: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правовой </a:t>
            </a:r>
            <a:r>
              <a:rPr lang="ru-RU" dirty="0"/>
              <a:t>урок, «Урок трезвости», квизы «Сеть», «Недетские игры», «В здоровом теле» (команды по 5-6 человек), деловая игра «Правовой прецедент» (для старшеклассников и студентов), брейн-ринг «В поисках ответов». </a:t>
            </a:r>
          </a:p>
          <a:p>
            <a:endParaRPr lang="ru-RU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14"/>
          <a:stretch/>
        </p:blipFill>
        <p:spPr bwMode="auto">
          <a:xfrm>
            <a:off x="6654248" y="1626080"/>
            <a:ext cx="4637729" cy="244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248" y="4263639"/>
            <a:ext cx="4701396" cy="24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35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280264" y="148622"/>
            <a:ext cx="10762212" cy="6467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u="sng" dirty="0" smtClean="0"/>
              <a:t/>
            </a:r>
            <a:br>
              <a:rPr lang="ru-RU" sz="2700" b="1" u="sng" dirty="0" smtClean="0"/>
            </a:br>
            <a:r>
              <a:rPr lang="ru-RU" sz="2700" b="1" u="sng" dirty="0" smtClean="0"/>
              <a:t>Рекомендуемые </a:t>
            </a:r>
            <a:r>
              <a:rPr lang="ru-RU" sz="2700" b="1" u="sng" dirty="0"/>
              <a:t>материалы, используемые для проведения интерактивных занятий, </a:t>
            </a:r>
            <a:r>
              <a:rPr lang="ru-RU" sz="2700" b="1" u="sng" dirty="0" smtClean="0"/>
              <a:t>кинолекториев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altLang="ru-RU" sz="2000" dirty="0" smtClean="0"/>
              <a:t>Общероссийская  общественная организация  поддержки президентских инициатив в области здоровьесбережения нации «Общее дело»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>
          <a:xfrm>
            <a:off x="309414" y="1244045"/>
            <a:ext cx="5386772" cy="1230538"/>
          </a:xfrm>
        </p:spPr>
        <p:txBody>
          <a:bodyPr/>
          <a:lstStyle/>
          <a:p>
            <a:pPr algn="just" eaLnBrk="1" hangingPunct="1"/>
            <a:r>
              <a:rPr lang="ru-RU" altLang="ru-RU" sz="1600" smtClean="0"/>
              <a:t>Методические материалы «Секреты манипуляции: наркотики», «Секреты манипуляции: табак», «Секреты манипуляции: алкоголь», «История одного обмана», «Путь героя», «Здоровая молодежь», «Опасное погружение»</a:t>
            </a:r>
          </a:p>
        </p:txBody>
      </p:sp>
      <p:sp>
        <p:nvSpPr>
          <p:cNvPr id="10244" name="Текст 4"/>
          <p:cNvSpPr>
            <a:spLocks noGrp="1"/>
          </p:cNvSpPr>
          <p:nvPr>
            <p:ph type="body" sz="quarter" idx="3"/>
          </p:nvPr>
        </p:nvSpPr>
        <p:spPr>
          <a:xfrm>
            <a:off x="6104388" y="1389608"/>
            <a:ext cx="5388636" cy="9229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altLang="ru-RU" sz="1500" dirty="0" smtClean="0"/>
              <a:t>Одобрены Министерством просвещения Российской Федерации, Федеральной службой по надзору в сфере связи и массовых коммуникаций, Московским научно-практическим центром наркологии    (</a:t>
            </a:r>
            <a:r>
              <a:rPr lang="ru-RU" sz="1600" dirty="0" smtClean="0"/>
              <a:t>общее-</a:t>
            </a:r>
            <a:r>
              <a:rPr lang="ru-RU" sz="1600" dirty="0" err="1" smtClean="0"/>
              <a:t>дело.рф</a:t>
            </a:r>
            <a:r>
              <a:rPr lang="ru-RU" sz="1600" dirty="0"/>
              <a:t>)</a:t>
            </a:r>
            <a:endParaRPr lang="ru-RU" altLang="ru-RU" sz="1500" dirty="0" smtClean="0"/>
          </a:p>
        </p:txBody>
      </p:sp>
      <p:pic>
        <p:nvPicPr>
          <p:cNvPr id="10245" name="Рисунок 10" descr="D:\Раб.стол\logo-od-lit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71" y="360156"/>
            <a:ext cx="762349" cy="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3" t="11327" r="33315" b="7036"/>
          <a:stretch>
            <a:fillRect/>
          </a:stretch>
        </p:blipFill>
        <p:spPr>
          <a:xfrm>
            <a:off x="3172418" y="2771713"/>
            <a:ext cx="2637469" cy="3685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9" t="10271" r="32295" b="5121"/>
          <a:stretch>
            <a:fillRect/>
          </a:stretch>
        </p:blipFill>
        <p:spPr bwMode="auto">
          <a:xfrm>
            <a:off x="309413" y="2753705"/>
            <a:ext cx="2641197" cy="370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9" t="10487" r="32704" b="6793"/>
          <a:stretch>
            <a:fillRect/>
          </a:stretch>
        </p:blipFill>
        <p:spPr bwMode="auto">
          <a:xfrm>
            <a:off x="6104388" y="2737198"/>
            <a:ext cx="2853684" cy="373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5" t="12500" r="32451" b="4167"/>
          <a:stretch>
            <a:fillRect/>
          </a:stretch>
        </p:blipFill>
        <p:spPr bwMode="auto">
          <a:xfrm>
            <a:off x="9140738" y="2753705"/>
            <a:ext cx="2669155" cy="370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9416600" y="6658414"/>
            <a:ext cx="2538680" cy="19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/>
            <a:r>
              <a:rPr lang="ru-RU" altLang="ru-RU" sz="1300" smtClean="0">
                <a:solidFill>
                  <a:schemeClr val="bg2"/>
                </a:solidFill>
                <a:latin typeface="Arial" charset="0"/>
              </a:rPr>
              <a:t>10</a:t>
            </a:r>
            <a:endParaRPr lang="en-US" altLang="ru-RU" sz="1300" smtClean="0">
              <a:solidFill>
                <a:schemeClr val="bg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/>
              <a:t>ПУНКТ 4 ТЕХНИЧЕСКОГО ЗАДАНИЯ К КОНТРАКТУ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</a:t>
            </a:r>
            <a:r>
              <a:rPr lang="ru-RU" sz="2000" i="1" dirty="0"/>
              <a:t>роведение занятий по подготовке и обучению добровольцев (волонтеров) по пропаганде здорового образа жизни из числа подростков и молодежи. Развитие антинаркотического добровольческого  (волонтерского) движения на территории муниципального образования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271" y="1801932"/>
            <a:ext cx="5157787" cy="823912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В помощь региональным специалистам и волонтерам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9403" y="2648309"/>
            <a:ext cx="5157787" cy="357585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разработано </a:t>
            </a:r>
            <a:r>
              <a:rPr lang="ru-RU" b="1" dirty="0"/>
              <a:t>методическое пособие «Профилактика начинается с тебя (кейс добровольца), рабочая тетрадь волонтера.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2" t="21020" r="28989" b="7671"/>
          <a:stretch/>
        </p:blipFill>
        <p:spPr bwMode="auto">
          <a:xfrm>
            <a:off x="8983368" y="2608592"/>
            <a:ext cx="2614602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11074" r="20884" b="6520"/>
          <a:stretch/>
        </p:blipFill>
        <p:spPr bwMode="auto">
          <a:xfrm>
            <a:off x="6121011" y="1590571"/>
            <a:ext cx="2855327" cy="173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5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282" y="22710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/>
              <a:t>ПУНКТ 5 ТЕХНИЧЕСКОГО ЗАДАНИЯ К КОНТРАКТУ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/>
              <a:t>Проведение массовых акций  по пропаганде здорового образа жизни среди молодежи по профилактике наркомании и других социально-негативных явлений среди подростков и молодежи, в том числе акции единого действия «День здоровья», «Телефон доверия», «Международный день борьбы с наркоманией» и </a:t>
            </a:r>
            <a:r>
              <a:rPr lang="ru-RU" sz="1800" i="1" dirty="0" smtClean="0"/>
              <a:t>другие</a:t>
            </a:r>
            <a:endParaRPr lang="ru-RU" sz="1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94088368"/>
              </p:ext>
            </p:extLst>
          </p:nvPr>
        </p:nvGraphicFramePr>
        <p:xfrm>
          <a:off x="491705" y="1655933"/>
          <a:ext cx="11473134" cy="4997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074"/>
                <a:gridCol w="5308301"/>
                <a:gridCol w="3424907"/>
                <a:gridCol w="171185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 проведения</a:t>
                      </a:r>
                      <a:endParaRPr lang="ru-RU" sz="1200"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Отчеты</a:t>
                      </a:r>
                      <a:endParaRPr lang="ru-RU" sz="500" dirty="0"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35589" marR="35589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Акции единого действия на территории Российской Федерации</a:t>
                      </a:r>
                      <a:endParaRPr lang="ru-RU" sz="1200" dirty="0"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35589" marR="355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здоровья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апреля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535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акция «Стоп ВИЧ/СПИД»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13 мая -17 мая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Отдельным отчетом в установленный срок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 день табака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465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борьбы с наркоманией и незаконному обороту наркотиков.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июня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Отдельным отчетом в установленный срок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32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день трезвости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сентября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9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трезвости и борьбы с алкоголизмом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октября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535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акция «Стоп ВИЧ/СПИД»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декабря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Отдельным отчетом в установленный срок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волонтеров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декабря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9893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Акции, проводимые на территории Иркутской области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«Телефон доверия»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мая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октября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Областная профилактическая акция «Антиспайс»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мая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сентября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Областная профилактическая акция «Летний лагерь-территория здоровья»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июнь-июль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  <a:tr h="267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Областная профилактическая акция «Безопасное пространство в интернете»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круглогодично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контракта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589" marR="355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37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ПУНКТ 6 ТЕХНИЧЕСКОГО ЗАДАНИЯ К КОНТРАКТУ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Проведение   лекционных мероприятий  для родителей  по предупреждению наркотической зависимости у детей и подростков (тренинги, беседы, консультации, выступление на родительских собраниях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Урок для родителей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95852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pPr algn="ctr"/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Методическое пособие «Родительская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компетентность как средство профилактики зависимых форм поведения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0" r="-80" b="8709"/>
          <a:stretch/>
        </p:blipFill>
        <p:spPr>
          <a:xfrm>
            <a:off x="879894" y="2950233"/>
            <a:ext cx="5098212" cy="3062377"/>
          </a:xfrm>
          <a:prstGeom prst="rect">
            <a:avLst/>
          </a:prstGeom>
        </p:spPr>
      </p:pic>
      <p:pic>
        <p:nvPicPr>
          <p:cNvPr id="8" name="Объект 7"/>
          <p:cNvPicPr>
            <a:picLocks noGrp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5" r="-174" b="7630"/>
          <a:stretch/>
        </p:blipFill>
        <p:spPr>
          <a:xfrm>
            <a:off x="6349042" y="2907103"/>
            <a:ext cx="4977441" cy="307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282" y="227102"/>
            <a:ext cx="10515600" cy="175697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/>
              <a:t>ПУНКТ 7 ТЕХНИЧЕСКОГО ЗАДАНИЯ К КОНТРАКТУ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/>
              <a:t>Организация и проведение  конференций, семинаров, круглых столов по профилактике алкогольной, наркотической и других зависимостей с привлечением субъектов профилактики в муниципальном образовании</a:t>
            </a:r>
            <a:endParaRPr lang="ru-RU" sz="1800" dirty="0"/>
          </a:p>
        </p:txBody>
      </p:sp>
      <p:pic>
        <p:nvPicPr>
          <p:cNvPr id="5" name="Объект 4" descr="D:\Раб.стол\обучающие-семинары.pn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747" y="2078966"/>
            <a:ext cx="7772400" cy="3493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934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282" y="227102"/>
            <a:ext cx="10515600" cy="175697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/>
              <a:t>ПУНКТ 8 ТЕХНИЧЕСКОГО ЗАДАНИЯ К КОНТРАКТУ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/>
              <a:t>Проведение  лекционных мероприятий с работниками на рабочих местах, в том числе на </a:t>
            </a:r>
            <a:r>
              <a:rPr lang="ru-RU" sz="1800" i="1" dirty="0" smtClean="0"/>
              <a:t>техногенно  </a:t>
            </a:r>
            <a:r>
              <a:rPr lang="ru-RU" sz="1800" i="1" dirty="0"/>
              <a:t>опасных предприятиях  или предприятиях, связанных с источником повышенной опасности, с привлечением субъектов профилактики</a:t>
            </a:r>
            <a:endParaRPr lang="ru-RU" sz="1800" dirty="0"/>
          </a:p>
        </p:txBody>
      </p:sp>
      <p:pic>
        <p:nvPicPr>
          <p:cNvPr id="1026" name="Picture 2" descr="D:\Раб.стол\sual_i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641" y="1663699"/>
            <a:ext cx="7993661" cy="433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843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8129" y="989251"/>
            <a:ext cx="772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Специалист региональной системы </a:t>
            </a: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НА КАЖДОЕ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проведенное в муниципальном образовании </a:t>
            </a: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мероприятие оформляет первичный акт (ПРИЛОЖЕНИЕ 3 К КОНТРАКТУ)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который заверяется подписью и печатью руководителя того учреждения, где проходило мероприятие и за подписью куратора от органа местного самоуправления.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59179" y="3728720"/>
            <a:ext cx="69542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7" r="21700"/>
          <a:stretch/>
        </p:blipFill>
        <p:spPr>
          <a:xfrm>
            <a:off x="144379" y="0"/>
            <a:ext cx="3708001" cy="6701590"/>
          </a:xfrm>
        </p:spPr>
      </p:pic>
    </p:spTree>
    <p:extLst>
      <p:ext uri="{BB962C8B-B14F-4D97-AF65-F5344CB8AC3E}">
        <p14:creationId xmlns:p14="http://schemas.microsoft.com/office/powerpoint/2010/main" val="13611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429" y="29029"/>
            <a:ext cx="114808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ОБРАЗЕЦ</a:t>
            </a:r>
          </a:p>
          <a:p>
            <a:pPr algn="ctr"/>
            <a:r>
              <a:rPr lang="ru-RU" b="1" dirty="0"/>
              <a:t>Акт приема</a:t>
            </a:r>
            <a:endParaRPr lang="ru-RU" dirty="0"/>
          </a:p>
          <a:p>
            <a:pPr algn="ctr"/>
            <a:r>
              <a:rPr lang="ru-RU" b="1" dirty="0"/>
              <a:t>оказанных преподавательских  услуг</a:t>
            </a:r>
            <a:r>
              <a:rPr lang="ru-RU" dirty="0"/>
              <a:t> </a:t>
            </a:r>
            <a:r>
              <a:rPr lang="ru-RU" b="1" dirty="0"/>
              <a:t>по проведению комплекса мероприятий  в сфере  профилактики незаконного потребления наркотических средств и психотропных веществ, наркомании и  других социально-негативных явлений, пропаганде здорового образа жизни на территории муниципального </a:t>
            </a:r>
            <a:r>
              <a:rPr lang="ru-RU" b="1" dirty="0" smtClean="0"/>
              <a:t>образования</a:t>
            </a:r>
            <a:endParaRPr lang="ru-RU" dirty="0"/>
          </a:p>
          <a:p>
            <a:r>
              <a:rPr lang="ru-RU" sz="1600" dirty="0"/>
              <a:t> </a:t>
            </a:r>
            <a:r>
              <a:rPr lang="ru-RU" sz="1600" dirty="0" smtClean="0"/>
              <a:t>Место </a:t>
            </a:r>
            <a:r>
              <a:rPr lang="ru-RU" sz="1600" dirty="0"/>
              <a:t>составления акта: МБОУ СОШ № 42</a:t>
            </a:r>
          </a:p>
          <a:p>
            <a:r>
              <a:rPr lang="ru-RU" sz="1600" dirty="0"/>
              <a:t>Дата составления акта: «15» апреля 2021 г.</a:t>
            </a:r>
          </a:p>
          <a:p>
            <a:r>
              <a:rPr lang="ru-RU" sz="1600" dirty="0"/>
              <a:t>Настоящий акт составлен: Ивановой Светланой Юрьевной</a:t>
            </a:r>
          </a:p>
          <a:p>
            <a:r>
              <a:rPr lang="ru-RU" sz="1600" dirty="0"/>
              <a:t>и   МБОУ СОШ №42,  в  лице, директора Петрова Дениса Валерьевича</a:t>
            </a:r>
          </a:p>
          <a:p>
            <a:r>
              <a:rPr lang="ru-RU" sz="1600" dirty="0"/>
              <a:t>составили настоящий акт о проведении мероприятия (наименование мероприятия, тема, </a:t>
            </a:r>
          </a:p>
          <a:p>
            <a:r>
              <a:rPr lang="ru-RU" sz="1600" dirty="0"/>
              <a:t>краткое описание мероприятия, результат):</a:t>
            </a:r>
          </a:p>
          <a:p>
            <a:r>
              <a:rPr lang="ru-RU" sz="1600" dirty="0"/>
              <a:t>проведено интерактивное занятие «Секреты манипуляции. Наркотики», вводная часть по теме мероприятий в форме диалога с обучающими по принципу «вопрос-ответ», показ видеофильма (20 мин.), закрепляющие вопросы по видеофильму. Участники мероприятия проинформированы о</a:t>
            </a:r>
            <a:r>
              <a:rPr lang="ru-RU" sz="1600" b="1" dirty="0"/>
              <a:t> </a:t>
            </a:r>
            <a:r>
              <a:rPr lang="ru-RU" sz="1600" dirty="0"/>
              <a:t>влиянии, которое оказывают социальные сети и сеть Интернет, использующие методы скрытой пропаганды потребления наркотиков и вовлечения в их распространение.</a:t>
            </a:r>
          </a:p>
          <a:p>
            <a:r>
              <a:rPr lang="ru-RU" sz="1600" dirty="0"/>
              <a:t>Количество человек, принявших участие в мероприятии: 30 чел. </a:t>
            </a:r>
            <a:endParaRPr lang="ru-RU" sz="1600" dirty="0" smtClean="0"/>
          </a:p>
          <a:p>
            <a:r>
              <a:rPr lang="ru-RU" sz="1600" dirty="0"/>
              <a:t>Целевая группа </a:t>
            </a:r>
            <a:r>
              <a:rPr lang="ru-RU" sz="1600" dirty="0" smtClean="0"/>
              <a:t>мероприятия</a:t>
            </a:r>
            <a:r>
              <a:rPr lang="ru-RU" sz="1600" dirty="0"/>
              <a:t>: обучающие 9 класса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Исполнитель:          _______________ /С.Ю. Иванова/       </a:t>
            </a:r>
          </a:p>
          <a:p>
            <a:r>
              <a:rPr lang="ru-RU" sz="1600" dirty="0"/>
              <a:t>                                        Подпись                      </a:t>
            </a:r>
          </a:p>
          <a:p>
            <a:r>
              <a:rPr lang="ru-RU" sz="1600" dirty="0"/>
              <a:t>Согласовано:</a:t>
            </a:r>
          </a:p>
          <a:p>
            <a:r>
              <a:rPr lang="ru-RU" sz="1600" dirty="0"/>
              <a:t>Куратор исполнителя                                  ___________________     /С.П. Зайцев/</a:t>
            </a:r>
          </a:p>
          <a:p>
            <a:r>
              <a:rPr lang="ru-RU" sz="1600" dirty="0"/>
              <a:t>                                                                                 Подпись                        </a:t>
            </a:r>
          </a:p>
          <a:p>
            <a:r>
              <a:rPr lang="ru-RU" sz="1600" dirty="0"/>
              <a:t> 	МП (при наличии)</a:t>
            </a:r>
          </a:p>
          <a:p>
            <a:r>
              <a:rPr lang="ru-RU" sz="1600" dirty="0"/>
              <a:t>Руководитель учреждения                        _______________________    /Д.В. Петров/</a:t>
            </a:r>
          </a:p>
          <a:p>
            <a:r>
              <a:rPr lang="ru-RU" sz="1600" dirty="0"/>
              <a:t>                                                                               Подпись                        </a:t>
            </a:r>
          </a:p>
          <a:p>
            <a:r>
              <a:rPr lang="ru-RU" sz="1600" dirty="0"/>
              <a:t> 	МП 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7" r="21700"/>
          <a:stretch/>
        </p:blipFill>
        <p:spPr>
          <a:xfrm>
            <a:off x="9805832" y="4347029"/>
            <a:ext cx="1190935" cy="2263996"/>
          </a:xfrm>
        </p:spPr>
      </p:pic>
    </p:spTree>
    <p:extLst>
      <p:ext uri="{BB962C8B-B14F-4D97-AF65-F5344CB8AC3E}">
        <p14:creationId xmlns:p14="http://schemas.microsoft.com/office/powerpoint/2010/main" val="22721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48641" y="272934"/>
            <a:ext cx="88284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приказом министерства по молодежной политике Иркутской области </a:t>
            </a:r>
            <a:r>
              <a:rPr lang="ru-RU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8 февраля 2019 </a:t>
            </a:r>
            <a:r>
              <a:rPr lang="ru-RU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№ </a:t>
            </a: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8-мпр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утверждено Положение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 развитии и поддержке региональной системы профилактики незаконного потребления наркотических средств и психотропных веществ, наркомании и токсикомании (проведение комплекса профилактических мероприятий на территории муниципальных образований Иркутской области для различных целевых групп с помощью специалистов региональной системы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r="13247"/>
          <a:stretch>
            <a:fillRect/>
          </a:stretch>
        </p:blipFill>
        <p:spPr>
          <a:xfrm>
            <a:off x="0" y="0"/>
            <a:ext cx="3191774" cy="6857999"/>
          </a:xfrm>
        </p:spPr>
      </p:pic>
    </p:spTree>
    <p:extLst>
      <p:ext uri="{BB962C8B-B14F-4D97-AF65-F5344CB8AC3E}">
        <p14:creationId xmlns:p14="http://schemas.microsoft.com/office/powerpoint/2010/main" val="23594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4114" y="762000"/>
            <a:ext cx="107696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060065" algn="ctr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060065" algn="ctr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ОБОРОТНОЙ СТОРОНЕ ПЕРВИЧНОГО АКТА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УКАЗЫВАЕТСЯ СПИСОК УЧАСТНИКОВ МЕРОПРИЯТИЯ (ФИО) И ЗАВЕРЯЕТСЯ РУКОВОДИТЕЛЕМ УЧРЕЖДЕНИЯ, НА БАЗЕ КОТОРОГО ПРОВОДИЛОСЬ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МЕРОПРИЯТИЕ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9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892972" cy="4006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Копия первичного акта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остается в образовательной организации и подшивается в документацию «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наркопоста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-поста здоровья +» с ПРИЛОЖЕНИЕМ сценария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843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30580" y="507015"/>
            <a:ext cx="75317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Важно проконтролировать, чтобы проведенное региональным специалистом профилактическое мероприятие ОБЯЗАТЕЛЬНО было зафиксировано в журнале учета профилактических мероприятий «</a:t>
            </a:r>
            <a:r>
              <a:rPr lang="ru-RU" sz="2800" b="1" dirty="0" err="1"/>
              <a:t>наркопоста</a:t>
            </a:r>
            <a:r>
              <a:rPr lang="ru-RU" sz="2800" b="1" dirty="0"/>
              <a:t>-поста здоровья +», с указанием даты мероприятия, наименования мероприятия, количества человек, Вашей должности (региональный специалист по профилактике наркомании и других социально-негативных явлений ОГКУ «Центр профилактики наркомании»), ФИО и </a:t>
            </a:r>
            <a:r>
              <a:rPr lang="ru-RU" sz="2800" b="1"/>
              <a:t>Вашей </a:t>
            </a:r>
            <a:r>
              <a:rPr lang="ru-RU" sz="2800" b="1" smtClean="0"/>
              <a:t>подписи</a:t>
            </a:r>
            <a:endParaRPr lang="ru-RU" sz="2800" b="1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7" r="13686" b="19299"/>
          <a:stretch/>
        </p:blipFill>
        <p:spPr>
          <a:xfrm>
            <a:off x="0" y="338572"/>
            <a:ext cx="3753852" cy="5534525"/>
          </a:xfrm>
        </p:spPr>
      </p:pic>
    </p:spTree>
    <p:extLst>
      <p:ext uri="{BB962C8B-B14F-4D97-AF65-F5344CB8AC3E}">
        <p14:creationId xmlns:p14="http://schemas.microsoft.com/office/powerpoint/2010/main" val="300204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892972" cy="4991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4400" b="1" dirty="0"/>
              <a:t>При передачи в образовательную организацию печатной и полиграфической продукции ВАЖНО проконтролировать ее размещение, это должно быть подтверждено фотоотчетом образовательной </a:t>
            </a:r>
            <a:r>
              <a:rPr lang="ru-RU" sz="4400" b="1" dirty="0" smtClean="0"/>
              <a:t>организации</a:t>
            </a:r>
            <a:endParaRPr lang="ru-RU" sz="4400" dirty="0"/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4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892972" cy="4991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4400" b="1" dirty="0" smtClean="0"/>
              <a:t>оказывать </a:t>
            </a:r>
            <a:r>
              <a:rPr lang="ru-RU" sz="4400" b="1" dirty="0"/>
              <a:t>методическую помощь образовательным организациям,  расположенным на территории муниципального образовании (сценарии мероприятий, видеоматериалы,  делать рассылку актуальных новостей</a:t>
            </a:r>
            <a:r>
              <a:rPr lang="ru-RU" sz="4400" b="1" dirty="0" smtClean="0"/>
              <a:t>)</a:t>
            </a:r>
            <a:endParaRPr lang="ru-RU" sz="4400" dirty="0"/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2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35953" y="309538"/>
            <a:ext cx="723097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ИНФОРМАЦИОННЫЙ СТЕНД</a:t>
            </a:r>
            <a:endParaRPr lang="ru-RU" sz="2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6400" y="1060789"/>
            <a:ext cx="61300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/>
              <a:t>ЧТО РАЗМЕСТИТЬ НА СТЕНДЕ?</a:t>
            </a:r>
          </a:p>
          <a:p>
            <a:pPr lvl="0" algn="ctr"/>
            <a:r>
              <a:rPr lang="ru-RU" dirty="0" smtClean="0"/>
              <a:t>Информационные материалы </a:t>
            </a:r>
            <a:r>
              <a:rPr lang="ru-RU" dirty="0"/>
              <a:t>о негативных последствиях употребления наркотических средств и психотропных веществ и участия в их незаконном </a:t>
            </a:r>
            <a:r>
              <a:rPr lang="ru-RU" dirty="0" smtClean="0"/>
              <a:t>обороте, юридические, медицинские, социальные, полезные телефоны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30779" y="2796925"/>
            <a:ext cx="6262433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ТИПОВЫЕ ОШИБКИ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sz="2000" b="1" dirty="0" smtClean="0"/>
              <a:t>Материалы не актуализируется</a:t>
            </a:r>
          </a:p>
          <a:p>
            <a:pPr algn="ctr"/>
            <a:r>
              <a:rPr lang="ru-RU" sz="2000" b="1" dirty="0" smtClean="0"/>
              <a:t>Материалы не читаются</a:t>
            </a:r>
          </a:p>
          <a:p>
            <a:pPr algn="ctr"/>
            <a:r>
              <a:rPr lang="ru-RU" sz="2000" b="1" dirty="0" smtClean="0"/>
              <a:t>Размещаются материалы, не относящиеся к деятельности кабинета профилактики</a:t>
            </a:r>
          </a:p>
          <a:p>
            <a:pPr algn="ctr"/>
            <a:r>
              <a:rPr lang="ru-RU" sz="2000" b="1" dirty="0" smtClean="0"/>
              <a:t>Стенд, расположен не в холле образовательной организации, а в кабинете куратора кабинета профилактики</a:t>
            </a:r>
          </a:p>
          <a:p>
            <a:pPr algn="ctr"/>
            <a:endParaRPr lang="ru-RU" sz="2400" b="1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-863" r="159" b="797"/>
          <a:stretch/>
        </p:blipFill>
        <p:spPr>
          <a:xfrm>
            <a:off x="276725" y="571149"/>
            <a:ext cx="5089359" cy="4217420"/>
          </a:xfrm>
        </p:spPr>
      </p:pic>
      <p:sp>
        <p:nvSpPr>
          <p:cNvPr id="9" name="Прямоугольник 8"/>
          <p:cNvSpPr/>
          <p:nvPr/>
        </p:nvSpPr>
        <p:spPr>
          <a:xfrm>
            <a:off x="174451" y="5794944"/>
            <a:ext cx="11442033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0829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892972" cy="4806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600" b="1" dirty="0"/>
              <a:t>С учетом наркоситуации в муниципальном образовании, информационных сообщений от правоохранительных органов  планировать мероприятия, направленные на правовое просвещение обучающихся, формирование осознанного негативного отношения к употреблению и распространению </a:t>
            </a:r>
            <a:r>
              <a:rPr lang="ru-RU" sz="3600" b="1" dirty="0" smtClean="0"/>
              <a:t>наркотиков</a:t>
            </a:r>
            <a:endParaRPr lang="ru-RU" sz="3600" dirty="0"/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464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аб.стол\Контекстная реклама интернет\МКб МВД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2" y="260463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.стол\Контекстная реклама интернет\МКБ МВД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403" y="260463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.стол\Контекстная реклама интернет\1080x6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3" y="3451295"/>
            <a:ext cx="3881818" cy="27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.стол\Контекстная реклама интернет\1080x607 - 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03" y="3468742"/>
            <a:ext cx="3824114" cy="269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Раб.стол\Контекстная реклама интернет\1080x607 -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898" y="3468742"/>
            <a:ext cx="3908897" cy="269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Раб.стол\Контекстная реклама интернет\SocRec_02_monitor__1080x720_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87" y="266532"/>
            <a:ext cx="3606411" cy="286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Раб.стол\МАКЕТЫ новые 2020 по проектам\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050" y="260463"/>
            <a:ext cx="2675766" cy="308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92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55886" y="851009"/>
            <a:ext cx="763451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На основании первичных актов составляется сводный акт приемки оказанных услуг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(ПРИЛОЖЕНИЕ 4 К КОНТРАКТУ</a:t>
            </a:r>
            <a:r>
              <a:rPr lang="ru-RU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 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Сумма оказанных услуг 11900,00  в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НДФЛ 13%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Принял:                                                            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Сдал: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Заказчик:                                                          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Исполнитель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____________/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Шубкина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О.В/                          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__________/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Иванова С.Ю./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«____»______________2021 г.             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«____»______________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2021 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МП.     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9179" y="3728720"/>
            <a:ext cx="69542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7" r="21700"/>
          <a:stretch/>
        </p:blipFill>
        <p:spPr>
          <a:xfrm>
            <a:off x="144379" y="0"/>
            <a:ext cx="3708001" cy="6701590"/>
          </a:xfrm>
        </p:spPr>
      </p:pic>
    </p:spTree>
    <p:extLst>
      <p:ext uri="{BB962C8B-B14F-4D97-AF65-F5344CB8AC3E}">
        <p14:creationId xmlns:p14="http://schemas.microsoft.com/office/powerpoint/2010/main" val="364905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4571" y="257158"/>
            <a:ext cx="10892972" cy="523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Специалист региональной системы предоставляет ОРИГИНАЛЫ актов приемки оказанных услуг С СИНИМИ ПОДПИСЯМИ И ПЕЧАТЯМИ в ОГКУ «Центр профилактики наркомании»  не позднее 5 ЧИСЛА месяца, следующего за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отчетным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Раб.стол\bigstock__d_red_exclamation_mark_on_whi_18984152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65314"/>
            <a:ext cx="834571" cy="96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0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8575" y="186376"/>
            <a:ext cx="114903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специалист осуществляет свою деятельность на основании </a:t>
            </a:r>
          </a:p>
          <a:p>
            <a:pPr algn="ctr"/>
            <a:endParaRPr lang="ru-RU" sz="800" b="1" dirty="0" smtClean="0"/>
          </a:p>
          <a:p>
            <a:pPr algn="ctr"/>
            <a:endParaRPr lang="ru-RU" sz="800" b="1" dirty="0"/>
          </a:p>
          <a:p>
            <a:pPr algn="ctr"/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КОНТРАКТА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на оказание преподавательских  услуг по проведению комплекса мероприятий  в сфере  профилактики незаконного потребления наркотических средств и психотропных веществ, наркомании и  других социально-негативных явлений, пропаганде здорового образа жизни на территории  муниципального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ctr"/>
            <a:endParaRPr lang="ru-RU" sz="3000" b="1" dirty="0" smtClean="0"/>
          </a:p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форма контракта утверждена 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распоряжением министерства по молодежной политике Иркутской области </a:t>
            </a:r>
            <a:b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от 13 января 2020 года №11-мр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4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t="-4425" r="5186" b="4425"/>
          <a:stretch/>
        </p:blipFill>
        <p:spPr>
          <a:xfrm>
            <a:off x="239350" y="356659"/>
            <a:ext cx="4140721" cy="5438275"/>
          </a:xfrm>
        </p:spPr>
      </p:pic>
      <p:sp>
        <p:nvSpPr>
          <p:cNvPr id="5" name="Прямоугольник 4"/>
          <p:cNvSpPr/>
          <p:nvPr/>
        </p:nvSpPr>
        <p:spPr>
          <a:xfrm>
            <a:off x="4673600" y="356659"/>
            <a:ext cx="6763657" cy="267765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На сайте: 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Прибайкалье против наркотиков </a:t>
            </a:r>
            <a:r>
              <a:rPr lang="en-US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http://narkostop.irkutsk.ru/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раздел «Региональная образовательная платформа </a:t>
            </a:r>
          </a:p>
          <a:p>
            <a:pPr algn="ctr"/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3" r="22605" b="4690"/>
          <a:stretch/>
        </p:blipFill>
        <p:spPr bwMode="auto">
          <a:xfrm>
            <a:off x="4461272" y="2756925"/>
            <a:ext cx="6975984" cy="366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28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2" y="0"/>
            <a:ext cx="485210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609" y="0"/>
            <a:ext cx="48511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6"/>
          <p:cNvSpPr>
            <a:spLocks noChangeArrowheads="1"/>
          </p:cNvSpPr>
          <p:nvPr/>
        </p:nvSpPr>
        <p:spPr bwMode="auto">
          <a:xfrm>
            <a:off x="1023938" y="-192088"/>
            <a:ext cx="8845551" cy="183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3600" b="1">
              <a:solidFill>
                <a:srgbClr val="002060"/>
              </a:solidFill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1">
                <a:latin typeface="Arial" pitchFamily="34" charset="0"/>
              </a:rPr>
              <a:t>ПРОЕКТ «ПРОФИЛАКТИКА ОНЛАЙН»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sz="2300" b="1">
              <a:latin typeface="Arial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sz="19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481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9" y="1514475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Прямоугольник 9"/>
          <p:cNvSpPr>
            <a:spLocks noChangeArrowheads="1"/>
          </p:cNvSpPr>
          <p:nvPr/>
        </p:nvSpPr>
        <p:spPr bwMode="auto">
          <a:xfrm>
            <a:off x="1970088" y="2149475"/>
            <a:ext cx="3886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itchFamily="34" charset="0"/>
                <a:cs typeface="Times New Roman" pitchFamily="18" charset="0"/>
              </a:rPr>
              <a:t>instagram.com/avd_irk</a:t>
            </a:r>
            <a:endParaRPr lang="ru-RU" altLang="ru-RU" sz="2800">
              <a:latin typeface="Calibri" pitchFamily="34" charset="0"/>
            </a:endParaRPr>
          </a:p>
        </p:txBody>
      </p:sp>
      <p:pic>
        <p:nvPicPr>
          <p:cNvPr id="34821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9" y="3336925"/>
            <a:ext cx="12827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Прямоугольник 13"/>
          <p:cNvSpPr>
            <a:spLocks noChangeArrowheads="1"/>
          </p:cNvSpPr>
          <p:nvPr/>
        </p:nvSpPr>
        <p:spPr bwMode="auto">
          <a:xfrm>
            <a:off x="2292351" y="3697289"/>
            <a:ext cx="395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itchFamily="34" charset="0"/>
              </a:rPr>
              <a:t>vk.com/avd_irk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869363" y="2162176"/>
            <a:ext cx="2508251" cy="523875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>
              <a:defRPr/>
            </a:pPr>
            <a:r>
              <a:rPr lang="en-US" sz="2800" dirty="0">
                <a:ea typeface="Times New Roman" panose="02020603050405020304" pitchFamily="18" charset="0"/>
              </a:rPr>
              <a:t>t</a:t>
            </a:r>
            <a:r>
              <a:rPr lang="ru-RU" sz="2800" dirty="0">
                <a:ea typeface="Times New Roman" panose="02020603050405020304" pitchFamily="18" charset="0"/>
              </a:rPr>
              <a:t>.</a:t>
            </a:r>
            <a:r>
              <a:rPr lang="en-US" sz="2800" dirty="0">
                <a:ea typeface="Times New Roman" panose="02020603050405020304" pitchFamily="18" charset="0"/>
              </a:rPr>
              <a:t>me</a:t>
            </a:r>
            <a:r>
              <a:rPr lang="ru-RU" sz="2800" dirty="0"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ea typeface="Times New Roman" panose="02020603050405020304" pitchFamily="18" charset="0"/>
              </a:rPr>
              <a:t>ogu</a:t>
            </a:r>
            <a:r>
              <a:rPr lang="ru-RU" sz="2800" dirty="0">
                <a:ea typeface="Times New Roman" panose="02020603050405020304" pitchFamily="18" charset="0"/>
              </a:rPr>
              <a:t>01</a:t>
            </a:r>
            <a:endParaRPr lang="ru-RU" sz="2800" dirty="0"/>
          </a:p>
        </p:txBody>
      </p:sp>
      <p:pic>
        <p:nvPicPr>
          <p:cNvPr id="34824" name="Рисунок 14" descr="D:\Раб.стол\telegra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225" y="1839913"/>
            <a:ext cx="1289051" cy="128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Рисунок 15" descr="D:\Раб.стол\Screen-Shot-2017-08-29-at-1.06.36-P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41688"/>
            <a:ext cx="1644651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Рисунок 16" descr="D:\Раб.стол\s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5126039"/>
            <a:ext cx="14478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24776" y="3394077"/>
            <a:ext cx="4291013" cy="646329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www.youtube.com/channel/UCyoiyxd2THXjNuptxOKpUqA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2351" y="5551489"/>
            <a:ext cx="3646488" cy="523875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>
              <a:defRPr/>
            </a:pP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profile/576021271112</a:t>
            </a:r>
            <a:endParaRPr lang="ru-RU" sz="2800" dirty="0"/>
          </a:p>
        </p:txBody>
      </p:sp>
      <p:sp>
        <p:nvSpPr>
          <p:cNvPr id="34829" name="Прямоугольник 13"/>
          <p:cNvSpPr>
            <a:spLocks noChangeArrowheads="1"/>
          </p:cNvSpPr>
          <p:nvPr/>
        </p:nvSpPr>
        <p:spPr bwMode="auto">
          <a:xfrm>
            <a:off x="2292351" y="1219202"/>
            <a:ext cx="7810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itchFamily="34" charset="0"/>
                <a:cs typeface="Times New Roman" pitchFamily="18" charset="0"/>
              </a:rPr>
              <a:t>Антинаркотические аккаунты</a:t>
            </a:r>
            <a:endParaRPr lang="ru-RU" altLang="ru-RU" sz="2400" b="1">
              <a:latin typeface="Arial" pitchFamily="34" charset="0"/>
            </a:endParaRPr>
          </a:p>
        </p:txBody>
      </p:sp>
      <p:pic>
        <p:nvPicPr>
          <p:cNvPr id="34830" name="Рисунок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8" r="1137" b="4407"/>
          <a:stretch>
            <a:fillRect/>
          </a:stretch>
        </p:blipFill>
        <p:spPr bwMode="auto">
          <a:xfrm>
            <a:off x="6096002" y="4483101"/>
            <a:ext cx="5935663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13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0002" y="245375"/>
            <a:ext cx="851835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 smtClean="0">
                <a:latin typeface="Titillium Light" charset="0"/>
                <a:ea typeface="Titillium Light" charset="0"/>
                <a:cs typeface="Titillium Light" charset="0"/>
              </a:rPr>
              <a:t>СОГЛАШЕНИЕ О СОТРУДНИЧЕСТВЕ С ОРГАНОМ МЕСТНОГО САМОУПРАВЛЕНИЯ</a:t>
            </a:r>
            <a:endParaRPr lang="en-US" sz="2400" b="1" dirty="0">
              <a:latin typeface="Titillium Light" charset="0"/>
              <a:ea typeface="Titillium Light" charset="0"/>
              <a:cs typeface="Titillium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980" y="1442563"/>
            <a:ext cx="6591586" cy="4875181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Министерством по молодежной политике Иркутской области, ОГКУ «ЦПН» и органом местного самоуправления муниципального образования Иркутской области в установленном законодательством порядке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ЗАКЛЮЧАЕТСЯ Соглашение о сотрудничестве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сфере профилактики незаконного потребления наркотических средств и психотропных веществ, наркомании и токсикомании.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tx1">
                  <a:alpha val="60000"/>
                </a:schemeClr>
              </a:solidFill>
              <a:latin typeface="Arial" panose="020B0604020202020204" pitchFamily="34" charset="0"/>
              <a:ea typeface="Titillium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337565" y="986589"/>
            <a:ext cx="7143319" cy="45772"/>
          </a:xfrm>
          <a:prstGeom prst="line">
            <a:avLst/>
          </a:prstGeom>
          <a:ln w="25400">
            <a:solidFill>
              <a:srgbClr val="4ED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194025" y="1460829"/>
            <a:ext cx="4573717" cy="53860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1700" dirty="0" smtClean="0"/>
              <a:t/>
            </a:r>
            <a:br>
              <a:rPr lang="ru-RU" sz="1700" dirty="0" smtClean="0"/>
            </a:br>
            <a:endParaRPr lang="en-US" i="1" dirty="0">
              <a:solidFill>
                <a:schemeClr val="bg1">
                  <a:lumMod val="5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45827" y="4883232"/>
            <a:ext cx="4477467" cy="55399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i="1" dirty="0" smtClean="0"/>
              <a:t/>
            </a:r>
            <a:br>
              <a:rPr lang="ru-RU" i="1" dirty="0" smtClean="0"/>
            </a:br>
            <a:endParaRPr lang="en-US" i="1" dirty="0">
              <a:solidFill>
                <a:schemeClr val="bg1">
                  <a:lumMod val="5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7060818" y="1336654"/>
            <a:ext cx="0" cy="4200603"/>
          </a:xfrm>
          <a:prstGeom prst="line">
            <a:avLst/>
          </a:prstGeom>
          <a:ln w="63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12" t="19229" r="48368" b="6994"/>
          <a:stretch/>
        </p:blipFill>
        <p:spPr>
          <a:xfrm>
            <a:off x="7157071" y="1181705"/>
            <a:ext cx="4573717" cy="53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07895" y="1397092"/>
            <a:ext cx="8927431" cy="1755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000" spc="1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Специалист оказывает услуги согласно технического задания</a:t>
            </a:r>
            <a:endParaRPr lang="ru-RU" sz="2000" spc="1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400" dirty="0" smtClean="0">
              <a:effectLst/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2000" dirty="0" smtClean="0"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Первое, что необходимо сделать изучить методические материалы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1038" y="217959"/>
            <a:ext cx="857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деятельности специалиста региональной системы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7229294" y="1792129"/>
            <a:ext cx="484632" cy="5647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277604" y="3152957"/>
            <a:ext cx="484632" cy="734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51000" y="3908753"/>
            <a:ext cx="8325852" cy="1755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Познакомиться с субъектами профилактики и представиться в качестве регионального специалиста по профилактике наркомании и других социально-негативных явлений 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D:\Раб.стол\14141954_1079036702203511_5010839083904049966_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74" y="303890"/>
            <a:ext cx="2484621" cy="262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D:\Раб.стол\1227959436_ohuennoe_info_19_people_3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0" y="3262911"/>
            <a:ext cx="2573445" cy="2646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09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14" y="118920"/>
            <a:ext cx="11629571" cy="678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ВИЗИТКА РЕГИОНАЛЬНОГО СПЕЦИАЛИСТА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ФИО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Иванова Светлана Владимировна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ДОЛЖНОСТЬ: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региональный специалист по профилактике наркомании и других социально-негативных явлений областного государственного казенного учреждения «Центр профилактики наркомании»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Контактный телефон: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8-950-125-00-65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Электронная почта: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nxbhfuhef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@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mail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могу провести: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индивидуальное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консультирование, несовершеннолетних, состоящих на различного вида учета, индивидуальное сопровождение;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профилактический тренинг, направленный на формирование определенных жизненных навыков (стрессоустойчивость, умение говорить нет, выработка навыка противостояния групповому давлению, коммуникация, уверенность в себе, целеполагание и др.);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интерактивные занятия «Секреты манипуляции. Табак», «Секреты манипуляции. Наркотики», «Секреты манипуляции. Алкоголь», «Опасное погружение», «4 ключа к твоим победам», «Тайна едкого дыма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и др.;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правовой урок;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квиз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«Сеть», «Недетские игры», «В здоровом теле» (команды по 5 - 6 человек);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деловая игра «Правовой прецедент» (для старшеклассников и студентов);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брейн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-ринг «В поисках ответов»;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информационно-разъяснительное мероприятия для родителей;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семинар для педагогического состава, специалистов, занимающихся вопросами профилактики;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подготовка и обучение добровольцев (волонтеров) антинаркотической направленности.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37" descr="bigstock__d_red_exclamation_mark_on_whi_18984152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86" y="25400"/>
            <a:ext cx="4572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14" y="43934"/>
            <a:ext cx="127108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46599" y="3429000"/>
            <a:ext cx="8176366" cy="366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Куратор регионального специалиста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это уполномоченное лицо, состоящее в трудовых отношениях с Администрацией, которое согласовывает первичные акты приемки оказанных услуг по профилактике незаконного потребления наркотических средств, психотропных веществ, наркомании и токсикомании и курирует деятельность регионального специалиста непосредственно на территории муниципального образования, в том числе контроль заместитель мэра по социальным вопросам, начальник управления культуры, спорта и молодежной политики или иное лиц.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400" dirty="0" smtClean="0">
              <a:effectLst/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7638" y="415637"/>
            <a:ext cx="857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деятельности специалиста региональной системы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7353502" y="2831687"/>
            <a:ext cx="484632" cy="5647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07634" y="1631358"/>
            <a:ext cx="84542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 местного самоуправления осуществляет курирование деятельности специалиста региональной системы муниципального образования.</a:t>
            </a:r>
          </a:p>
        </p:txBody>
      </p:sp>
      <p:pic>
        <p:nvPicPr>
          <p:cNvPr id="3074" name="Picture 2" descr="D:\Раб.стол\bettina-schneidewind.1024x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23" y="1493177"/>
            <a:ext cx="3012625" cy="413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3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2014" y="1073816"/>
            <a:ext cx="10476964" cy="477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400" dirty="0" smtClean="0">
              <a:effectLst/>
              <a:latin typeface="Titillium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/>
              <a:t>Где куратор может представить регионального специалиста:</a:t>
            </a:r>
            <a:endParaRPr lang="ru-RU" sz="2400" dirty="0"/>
          </a:p>
          <a:p>
            <a:pPr algn="just"/>
            <a:r>
              <a:rPr lang="ru-RU" sz="2400" dirty="0"/>
              <a:t>на заседании муниципальной антинаркотической комиссии;</a:t>
            </a:r>
          </a:p>
          <a:p>
            <a:pPr algn="just"/>
            <a:r>
              <a:rPr lang="ru-RU" sz="2400" dirty="0"/>
              <a:t> </a:t>
            </a:r>
          </a:p>
          <a:p>
            <a:pPr algn="just"/>
            <a:r>
              <a:rPr lang="ru-RU" sz="2400" dirty="0"/>
              <a:t> на совещании с заместителями директоров по учебно-воспитательной работе.</a:t>
            </a:r>
          </a:p>
          <a:p>
            <a:pPr algn="just"/>
            <a:r>
              <a:rPr lang="ru-RU" sz="2400" dirty="0"/>
              <a:t> </a:t>
            </a:r>
          </a:p>
          <a:p>
            <a:pPr algn="just"/>
            <a:r>
              <a:rPr lang="ru-RU" sz="2400" dirty="0"/>
              <a:t>на заседании комиссии по делам несовершеннолетних и защите их прав муниципального образования;</a:t>
            </a:r>
          </a:p>
          <a:p>
            <a:pPr algn="just"/>
            <a:r>
              <a:rPr lang="ru-RU" sz="2400" dirty="0"/>
              <a:t> </a:t>
            </a:r>
          </a:p>
          <a:p>
            <a:pPr algn="just"/>
            <a:r>
              <a:rPr lang="ru-RU" sz="2400" dirty="0"/>
              <a:t>в индивидуальном порядке начальнику управления образования, врачу-наркологу, начальнику полиции, председателю КДНиЗП, инспектору ПДН, директорам образовательных организаций.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6518" y="304374"/>
            <a:ext cx="8574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деятельности специалиста региональной системы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9167" y="2861080"/>
            <a:ext cx="832585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b="1" spc="1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b="1" spc="1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endParaRPr lang="ru-RU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6553</TotalTime>
  <Words>1788</Words>
  <Application>Microsoft Office PowerPoint</Application>
  <PresentationFormat>Произвольный</PresentationFormat>
  <Paragraphs>273</Paragraphs>
  <Slides>42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ПУНКТ 3 ТЕХНИЧЕСКОГО ЗАДАНИЯ К КОНТРАКТУ Проведение информационно-разъяснительных лекций, бесед, кинолекториев, викторин, флешмобов, дискуссий, интерактивных игр, ток-шоу, брейн-рингов, мастер-классов и иных форм </vt:lpstr>
      <vt:lpstr> Рекомендуемые материалы, используемые для проведения интерактивных занятий, кинолекториев Общероссийская  общественная организация  поддержки президентских инициатив в области здоровьесбережения нации «Общее дело»</vt:lpstr>
      <vt:lpstr>ПУНКТ 4 ТЕХНИЧЕСКОГО ЗАДАНИЯ К КОНТРАКТУ Проведение занятий по подготовке и обучению добровольцев (волонтеров) по пропаганде здорового образа жизни из числа подростков и молодежи. Развитие антинаркотического добровольческого  (волонтерского) движения на территории муниципального образования </vt:lpstr>
      <vt:lpstr>ПУНКТ 5 ТЕХНИЧЕСКОГО ЗАДАНИЯ К КОНТРАКТУ Проведение массовых акций  по пропаганде здорового образа жизни среди молодежи по профилактике наркомании и других социально-негативных явлений среди подростков и молодежи, в том числе акции единого действия «День здоровья», «Телефон доверия», «Международный день борьбы с наркоманией» и другие</vt:lpstr>
      <vt:lpstr>ПУНКТ 6 ТЕХНИЧЕСКОГО ЗАДАНИЯ К КОНТРАКТУ Проведение   лекционных мероприятий  для родителей  по предупреждению наркотической зависимости у детей и подростков (тренинги, беседы, консультации, выступление на родительских собраниях) </vt:lpstr>
      <vt:lpstr>ПУНКТ 7 ТЕХНИЧЕСКОГО ЗАДАНИЯ К КОНТРАКТУ Организация и проведение  конференций, семинаров, круглых столов по профилактике алкогольной, наркотической и других зависимостей с привлечением субъектов профилактики в муниципальном образовании</vt:lpstr>
      <vt:lpstr>ПУНКТ 8 ТЕХНИЧЕСКОГО ЗАДАНИЯ К КОНТРАКТУ Проведение  лекционных мероприятий с работниками на рабочих местах, в том числе на техногенно  опасных предприятиях  или предприятиях, связанных с источником повышенной опасности, с привлечением субъектов профилактики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Glooming</dc:creator>
  <cp:lastModifiedBy>Олеся</cp:lastModifiedBy>
  <cp:revision>220</cp:revision>
  <dcterms:created xsi:type="dcterms:W3CDTF">2018-10-20T18:40:46Z</dcterms:created>
  <dcterms:modified xsi:type="dcterms:W3CDTF">2021-04-21T02:08:34Z</dcterms:modified>
</cp:coreProperties>
</file>